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6" r:id="rId5"/>
    <p:sldId id="297" r:id="rId6"/>
    <p:sldId id="298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101660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Syntax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269456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</a:t>
            </a:r>
            <a:r>
              <a:rPr lang="en-US" dirty="0" smtClean="0">
                <a:latin typeface="+mj-lt"/>
              </a:rPr>
              <a:t>TABLE	 “</a:t>
            </a:r>
            <a:r>
              <a:rPr lang="en-US" dirty="0" err="1" smtClean="0">
                <a:latin typeface="+mj-lt"/>
              </a:rPr>
              <a:t>table_name</a:t>
            </a:r>
            <a:r>
              <a:rPr lang="en-US" dirty="0" smtClean="0">
                <a:latin typeface="+mj-lt"/>
              </a:rPr>
              <a:t>”(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“column 1“	 </a:t>
            </a:r>
            <a:r>
              <a:rPr lang="en-US" dirty="0">
                <a:latin typeface="+mj-lt"/>
              </a:rPr>
              <a:t>"data type for column 1" </a:t>
            </a:r>
            <a:r>
              <a:rPr lang="en-US" dirty="0" smtClean="0">
                <a:latin typeface="+mj-lt"/>
              </a:rPr>
              <a:t>	[</a:t>
            </a:r>
            <a:r>
              <a:rPr lang="en-US" dirty="0">
                <a:latin typeface="+mj-lt"/>
              </a:rPr>
              <a:t>column 1 constraint(s</a:t>
            </a:r>
            <a:r>
              <a:rPr lang="en-US" dirty="0" smtClean="0">
                <a:latin typeface="+mj-lt"/>
              </a:rPr>
              <a:t>)],</a:t>
            </a:r>
          </a:p>
          <a:p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“column 2“	 </a:t>
            </a:r>
            <a:r>
              <a:rPr lang="en-US" dirty="0">
                <a:latin typeface="+mj-lt"/>
              </a:rPr>
              <a:t>"data type for column 2" </a:t>
            </a:r>
            <a:r>
              <a:rPr lang="en-US" dirty="0" smtClean="0">
                <a:latin typeface="+mj-lt"/>
              </a:rPr>
              <a:t>	[</a:t>
            </a:r>
            <a:r>
              <a:rPr lang="en-US" dirty="0">
                <a:latin typeface="+mj-lt"/>
              </a:rPr>
              <a:t>column 2 constraint(s)],</a:t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...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“column n “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[table constraint(s)] );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Constraints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321711"/>
            <a:ext cx="7552038" cy="337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NOT NULL Constraint: Ensures that a column cannot have NULL value.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DEFAULT Constraint: Provides a default value for a column when none is specified.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UNIQUE Constraint: Ensures that all values in a column are different.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CHECK Constraint: Makes sure that all values in a column satisfy certain criteria.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Primary Key Constraint: Used to uniquely identify a row in the table.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Foreign Key Constraint: Used to ensure referential integrity of the data.</a:t>
            </a:r>
          </a:p>
        </p:txBody>
      </p:sp>
    </p:spTree>
    <p:extLst>
      <p:ext uri="{BB962C8B-B14F-4D97-AF65-F5344CB8AC3E}">
        <p14:creationId xmlns:p14="http://schemas.microsoft.com/office/powerpoint/2010/main" val="2990602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Keys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321711"/>
            <a:ext cx="755203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primary key is used to uniquely identify each row in a table</a:t>
            </a:r>
            <a:r>
              <a:rPr lang="en-US" dirty="0" smtClean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primary key can consist of one or more columns on a table. </a:t>
            </a:r>
            <a:endParaRPr lang="en-US" dirty="0" smtClean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+mj-lt"/>
              </a:rPr>
              <a:t>When </a:t>
            </a:r>
            <a:r>
              <a:rPr lang="en-US" dirty="0">
                <a:latin typeface="+mj-lt"/>
              </a:rPr>
              <a:t>multiple columns are used as a primary key, they are called a composite key.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foreign key is a column (or columns) that references a column (most often the primary key) of another table</a:t>
            </a:r>
            <a:r>
              <a:rPr lang="en-US" dirty="0" smtClean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The purpose of the foreign key is to ensure referential integrity of the data.</a:t>
            </a:r>
            <a:endParaRPr lang="en-US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45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Keys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04572"/>
              </p:ext>
            </p:extLst>
          </p:nvPr>
        </p:nvGraphicFramePr>
        <p:xfrm>
          <a:off x="3853249" y="3080748"/>
          <a:ext cx="3264244" cy="1463040"/>
        </p:xfrm>
        <a:graphic>
          <a:graphicData uri="http://schemas.openxmlformats.org/drawingml/2006/table">
            <a:tbl>
              <a:tblPr/>
              <a:tblGrid>
                <a:gridCol w="1632122">
                  <a:extLst>
                    <a:ext uri="{9D8B030D-6E8A-4147-A177-3AD203B41FA5}">
                      <a16:colId xmlns:a16="http://schemas.microsoft.com/office/drawing/2014/main" val="3238430101"/>
                    </a:ext>
                  </a:extLst>
                </a:gridCol>
                <a:gridCol w="1632122">
                  <a:extLst>
                    <a:ext uri="{9D8B030D-6E8A-4147-A177-3AD203B41FA5}">
                      <a16:colId xmlns:a16="http://schemas.microsoft.com/office/drawing/2014/main" val="34103207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Characteristic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465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Cust_ID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Primary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573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Last_Name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8140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First_Name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82190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596715"/>
              </p:ext>
            </p:extLst>
          </p:nvPr>
        </p:nvGraphicFramePr>
        <p:xfrm>
          <a:off x="8165758" y="3080748"/>
          <a:ext cx="3264246" cy="1828800"/>
        </p:xfrm>
        <a:graphic>
          <a:graphicData uri="http://schemas.openxmlformats.org/drawingml/2006/table">
            <a:tbl>
              <a:tblPr/>
              <a:tblGrid>
                <a:gridCol w="1632123">
                  <a:extLst>
                    <a:ext uri="{9D8B030D-6E8A-4147-A177-3AD203B41FA5}">
                      <a16:colId xmlns:a16="http://schemas.microsoft.com/office/drawing/2014/main" val="2090816904"/>
                    </a:ext>
                  </a:extLst>
                </a:gridCol>
                <a:gridCol w="1632123">
                  <a:extLst>
                    <a:ext uri="{9D8B030D-6E8A-4147-A177-3AD203B41FA5}">
                      <a16:colId xmlns:a16="http://schemas.microsoft.com/office/drawing/2014/main" val="41892413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Column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Characteristic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037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Order_ID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Primary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66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Order_Date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35419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Customer_SID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Foreign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241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Amount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818098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38600" y="254549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Customer Table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88181" y="254549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Order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0967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3616</TotalTime>
  <Words>281</Words>
  <Application>Microsoft Office PowerPoint</Application>
  <PresentationFormat>Widescreen</PresentationFormat>
  <Paragraphs>52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Century Gothic</vt:lpstr>
      <vt:lpstr>Arial</vt:lpstr>
      <vt:lpstr>Wingdings</vt:lpstr>
      <vt:lpstr>Calibri Light</vt:lpstr>
      <vt:lpstr>Template</vt:lpstr>
      <vt:lpstr>Custom Design</vt:lpstr>
      <vt:lpstr>PowerPoint Presentation</vt:lpstr>
      <vt:lpstr>Create</vt:lpstr>
      <vt:lpstr>Create</vt:lpstr>
      <vt:lpstr>Create</vt:lpstr>
      <vt:lpstr>Create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57</cp:revision>
  <dcterms:created xsi:type="dcterms:W3CDTF">2018-09-26T08:50:40Z</dcterms:created>
  <dcterms:modified xsi:type="dcterms:W3CDTF">2019-01-04T05:53:46Z</dcterms:modified>
</cp:coreProperties>
</file>